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4" r:id="rId3"/>
    <p:sldId id="276" r:id="rId4"/>
    <p:sldId id="282" r:id="rId5"/>
    <p:sldId id="277" r:id="rId6"/>
    <p:sldId id="278" r:id="rId7"/>
    <p:sldId id="279" r:id="rId8"/>
    <p:sldId id="280" r:id="rId9"/>
    <p:sldId id="281" r:id="rId10"/>
    <p:sldId id="275" r:id="rId11"/>
    <p:sldId id="283" r:id="rId12"/>
    <p:sldId id="297" r:id="rId13"/>
    <p:sldId id="298" r:id="rId14"/>
    <p:sldId id="299" r:id="rId15"/>
    <p:sldId id="288" r:id="rId16"/>
    <p:sldId id="293" r:id="rId17"/>
    <p:sldId id="295" r:id="rId18"/>
    <p:sldId id="264" r:id="rId19"/>
    <p:sldId id="265" r:id="rId20"/>
    <p:sldId id="291" r:id="rId21"/>
    <p:sldId id="292" r:id="rId22"/>
    <p:sldId id="296" r:id="rId23"/>
    <p:sldId id="294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9428" autoAdjust="0"/>
  </p:normalViewPr>
  <p:slideViewPr>
    <p:cSldViewPr snapToGrid="0" snapToObjects="1">
      <p:cViewPr>
        <p:scale>
          <a:sx n="114" d="100"/>
          <a:sy n="114" d="100"/>
        </p:scale>
        <p:origin x="786" y="102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canvas.sydney.edu.au/courses/18176/modu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rogramcreek.com/python/example/96338/pg8000.connect" TargetMode="External"/><Relationship Id="rId5" Type="http://schemas.openxmlformats.org/officeDocument/2006/relationships/hyperlink" Target="https://www.tutorialspoint.com/flask/flask_templates.htm" TargetMode="External"/><Relationship Id="rId4" Type="http://schemas.openxmlformats.org/officeDocument/2006/relationships/hyperlink" Target="https://www.fullstackpython.com/flask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Assignment 03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Helper slides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44AB-35B3-4D66-9F4A-58C37F0A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can I find more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970F-FC66-4DEB-ABAE-4EA9F9AB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Canvas Week 08 Tutorial</a:t>
            </a:r>
          </a:p>
          <a:p>
            <a:pPr lvl="1"/>
            <a:r>
              <a:rPr lang="en-AU" dirty="0">
                <a:hlinkClick r:id="rId2"/>
              </a:rPr>
              <a:t>https://canvas.sydney.edu.au/courses/18176/modules</a:t>
            </a:r>
            <a:endParaRPr lang="en-AU" dirty="0"/>
          </a:p>
          <a:p>
            <a:pPr lvl="2"/>
            <a:r>
              <a:rPr lang="en-AU" dirty="0"/>
              <a:t>We have included the solutions – but fair warning, the solutions also used an example of code that was vulnerable to SQL injection. Make sure your code uses parameterised SQL.</a:t>
            </a:r>
          </a:p>
          <a:p>
            <a:pPr marL="0" indent="0">
              <a:buNone/>
            </a:pPr>
            <a:r>
              <a:rPr lang="en-AU" dirty="0"/>
              <a:t>Python</a:t>
            </a:r>
          </a:p>
          <a:p>
            <a:pPr lvl="1"/>
            <a:r>
              <a:rPr lang="en-AU" dirty="0">
                <a:hlinkClick r:id="rId3"/>
              </a:rPr>
              <a:t>https://www.w3schools.com/python/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Flask</a:t>
            </a:r>
          </a:p>
          <a:p>
            <a:pPr lvl="1"/>
            <a:r>
              <a:rPr lang="en-AU" dirty="0">
                <a:hlinkClick r:id="rId4"/>
              </a:rPr>
              <a:t>https://www.fullstackpython.com/flask.html</a:t>
            </a:r>
            <a:endParaRPr lang="en-AU" dirty="0"/>
          </a:p>
          <a:p>
            <a:pPr lvl="1"/>
            <a:r>
              <a:rPr lang="en-AU" dirty="0"/>
              <a:t>Templates: </a:t>
            </a:r>
            <a:r>
              <a:rPr lang="en-AU" dirty="0">
                <a:hlinkClick r:id="rId5"/>
              </a:rPr>
              <a:t>https://www.tutorialspoint.com/flask/flask_templates.htm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PG8000</a:t>
            </a:r>
          </a:p>
          <a:p>
            <a:pPr lvl="1"/>
            <a:r>
              <a:rPr lang="en-AU" dirty="0">
                <a:hlinkClick r:id="rId6"/>
              </a:rPr>
              <a:t>https://www.programcreek.com/python/example/96338/pg8000.connect</a:t>
            </a:r>
            <a:endParaRPr lang="en-AU" dirty="0"/>
          </a:p>
          <a:p>
            <a:r>
              <a:rPr lang="en-AU" dirty="0"/>
              <a:t>HTML</a:t>
            </a:r>
          </a:p>
          <a:p>
            <a:pPr lvl="1"/>
            <a:r>
              <a:rPr lang="en-AU" dirty="0">
                <a:hlinkClick r:id="rId7"/>
              </a:rPr>
              <a:t>https://www.w3schools.com/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285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1BEA-8531-459B-8FF7-02855DE9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3DC-5AF0-4D7A-A755-ECA12F13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Download the code base</a:t>
            </a:r>
          </a:p>
          <a:p>
            <a:r>
              <a:rPr lang="en-AU" dirty="0"/>
              <a:t>Unzip into a directory</a:t>
            </a:r>
          </a:p>
          <a:p>
            <a:r>
              <a:rPr lang="en-AU" dirty="0"/>
              <a:t>Update ‘config.ini’ with your </a:t>
            </a:r>
            <a:r>
              <a:rPr lang="en-AU" dirty="0" err="1"/>
              <a:t>unikey</a:t>
            </a:r>
            <a:r>
              <a:rPr lang="en-AU" dirty="0"/>
              <a:t> and SID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mediaserver-schema.sql</a:t>
            </a:r>
            <a:r>
              <a:rPr lang="en-AU" dirty="0"/>
              <a:t>’</a:t>
            </a:r>
          </a:p>
          <a:p>
            <a:r>
              <a:rPr lang="en-AU" dirty="0"/>
              <a:t>Use a </a:t>
            </a:r>
            <a:r>
              <a:rPr lang="en-AU" dirty="0" err="1"/>
              <a:t>postgres</a:t>
            </a:r>
            <a:r>
              <a:rPr lang="en-AU" dirty="0"/>
              <a:t> client to open and run ‘</a:t>
            </a:r>
            <a:r>
              <a:rPr lang="en-AU" dirty="0" err="1"/>
              <a:t>mediaserver-sampledata.sql</a:t>
            </a:r>
            <a:r>
              <a:rPr lang="en-AU" dirty="0"/>
              <a:t>’</a:t>
            </a:r>
          </a:p>
          <a:p>
            <a:r>
              <a:rPr lang="en-AU" dirty="0"/>
              <a:t>On Windows</a:t>
            </a:r>
          </a:p>
          <a:p>
            <a:pPr lvl="1"/>
            <a:r>
              <a:rPr lang="en-AU" dirty="0"/>
              <a:t>Edit run.bat to reflect your location for the python executable</a:t>
            </a:r>
          </a:p>
          <a:p>
            <a:r>
              <a:rPr lang="en-AU" dirty="0"/>
              <a:t>On Mac / Linux</a:t>
            </a:r>
          </a:p>
          <a:p>
            <a:pPr lvl="1"/>
            <a:r>
              <a:rPr lang="en-AU" dirty="0"/>
              <a:t>Run ./</a:t>
            </a:r>
            <a:r>
              <a:rPr lang="en-AU" dirty="0" err="1"/>
              <a:t>run.command</a:t>
            </a:r>
            <a:endParaRPr lang="en-AU" dirty="0"/>
          </a:p>
          <a:p>
            <a:r>
              <a:rPr lang="en-AU" dirty="0"/>
              <a:t>Open ‘127.0.0.1:5000’ on a browser to access the webserver client side </a:t>
            </a:r>
          </a:p>
        </p:txBody>
      </p:sp>
    </p:spTree>
    <p:extLst>
      <p:ext uri="{BB962C8B-B14F-4D97-AF65-F5344CB8AC3E}">
        <p14:creationId xmlns:p14="http://schemas.microsoft.com/office/powerpoint/2010/main" val="358297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EFB9-DCBB-4325-92FC-10DA337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the info but how do I even start?!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FE4B-FF65-4AF7-B547-E51C413C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2602225" cy="47672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Task 1 begins with creating a login script</a:t>
            </a:r>
          </a:p>
          <a:p>
            <a:pPr marL="0" indent="0">
              <a:buNone/>
            </a:pPr>
            <a:r>
              <a:rPr lang="en-AU" dirty="0"/>
              <a:t>Let’s have a look at the week 08 tutorial.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That seems to be doing everything we need!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7711C-26D8-4B22-8D3A-0902612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1" y="1260475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1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318-19D1-4541-B3B8-703CE207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C8B1-77E2-4679-8CD1-208E1B41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3401736" cy="47672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We just need to change the table and schema names to be correct for the assignment.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So the SQL would be:</a:t>
            </a:r>
          </a:p>
          <a:p>
            <a:pPr marL="0" indent="0">
              <a:buNone/>
            </a:pPr>
            <a:r>
              <a:rPr lang="en-AU" dirty="0"/>
              <a:t>```</a:t>
            </a:r>
          </a:p>
          <a:p>
            <a:pPr marL="0" indent="0">
              <a:buNone/>
            </a:pPr>
            <a:r>
              <a:rPr lang="en-AU" dirty="0"/>
              <a:t>Select *</a:t>
            </a:r>
          </a:p>
          <a:p>
            <a:pPr marL="0" indent="0">
              <a:buNone/>
            </a:pPr>
            <a:r>
              <a:rPr lang="en-AU" dirty="0"/>
              <a:t>FROM </a:t>
            </a:r>
            <a:r>
              <a:rPr lang="en-AU" dirty="0" err="1"/>
              <a:t>mediaserver.UserAccount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Where username=‘%s’</a:t>
            </a:r>
          </a:p>
          <a:p>
            <a:pPr marL="0" indent="0">
              <a:buNone/>
            </a:pPr>
            <a:r>
              <a:rPr lang="en-AU" dirty="0"/>
              <a:t>AND</a:t>
            </a:r>
          </a:p>
          <a:p>
            <a:pPr marL="0" indent="0">
              <a:buNone/>
            </a:pPr>
            <a:r>
              <a:rPr lang="en-AU" dirty="0"/>
              <a:t>password=‘%</a:t>
            </a:r>
            <a:r>
              <a:rPr lang="en-AU"/>
              <a:t>s’;```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C841-DBB8-4F4E-AD19-25ADE68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3656917" y="831588"/>
            <a:ext cx="6433770" cy="5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5054-60BB-47A1-899C-C924B6FC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And that’s Task 1a Finished!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D095-1BDD-4440-84D3-3E66EB8F9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You can now log in.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Have a look at some sample data to find some user names.</a:t>
            </a:r>
          </a:p>
        </p:txBody>
      </p:sp>
    </p:spTree>
    <p:extLst>
      <p:ext uri="{BB962C8B-B14F-4D97-AF65-F5344CB8AC3E}">
        <p14:creationId xmlns:p14="http://schemas.microsoft.com/office/powerpoint/2010/main" val="427540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323E-766D-430F-B871-0FFBF6AC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Connecting to Postgres using </a:t>
            </a:r>
            <a:r>
              <a:rPr lang="en-AU" dirty="0" err="1"/>
              <a:t>PgAdmin</a:t>
            </a:r>
            <a:r>
              <a:rPr lang="en-AU" dirty="0"/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E4B48-F5FC-4102-A7A0-536C627FED4C}"/>
              </a:ext>
            </a:extLst>
          </p:cNvPr>
          <p:cNvSpPr txBox="1"/>
          <p:nvPr/>
        </p:nvSpPr>
        <p:spPr>
          <a:xfrm>
            <a:off x="5090021" y="2329518"/>
            <a:ext cx="3026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 </a:t>
            </a:r>
            <a:r>
              <a:rPr lang="en-AU" dirty="0" err="1"/>
              <a:t>pgAdmin</a:t>
            </a:r>
            <a:r>
              <a:rPr lang="en-AU" dirty="0"/>
              <a:t> 4 is all that is available, you can use that too. However if you are installing yourself, I recommend </a:t>
            </a:r>
            <a:r>
              <a:rPr lang="en-AU" dirty="0" err="1"/>
              <a:t>pgadmin</a:t>
            </a:r>
            <a:r>
              <a:rPr lang="en-AU" dirty="0"/>
              <a:t> III.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E1743E-E95B-47DC-96F0-19790FA7607E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293937" y="2763648"/>
            <a:ext cx="1796084" cy="30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04" y="2169052"/>
            <a:ext cx="1842730" cy="33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A7833-7FAE-4611-893C-1B82E2B2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28" y="1783006"/>
            <a:ext cx="3579518" cy="39439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DBD547-DE25-425E-84F9-B7C4DF3F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16" y="519276"/>
            <a:ext cx="7886700" cy="994172"/>
          </a:xfrm>
        </p:spPr>
        <p:txBody>
          <a:bodyPr/>
          <a:lstStyle/>
          <a:p>
            <a:r>
              <a:rPr lang="en-AU" dirty="0"/>
              <a:t>1. Connecting to Postgres using </a:t>
            </a:r>
            <a:r>
              <a:rPr lang="en-AU" dirty="0" err="1"/>
              <a:t>PgAdmin</a:t>
            </a:r>
            <a:r>
              <a:rPr lang="en-AU" dirty="0"/>
              <a:t>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9629B-D00D-4323-8797-8B7104DC39BD}"/>
              </a:ext>
            </a:extLst>
          </p:cNvPr>
          <p:cNvSpPr txBox="1"/>
          <p:nvPr/>
        </p:nvSpPr>
        <p:spPr>
          <a:xfrm>
            <a:off x="6595848" y="2041228"/>
            <a:ext cx="26826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Fill out the New Server details.</a:t>
            </a:r>
            <a:br>
              <a:rPr lang="en-AU" dirty="0"/>
            </a:br>
            <a:r>
              <a:rPr lang="en-AU" dirty="0"/>
              <a:t>You only need to add these values:</a:t>
            </a:r>
          </a:p>
          <a:p>
            <a:pPr marL="257175" indent="-257175">
              <a:buFont typeface="+mj-lt"/>
              <a:buAutoNum type="arabicPeriod"/>
            </a:pPr>
            <a:r>
              <a:rPr lang="en-AU" dirty="0"/>
              <a:t>Name</a:t>
            </a:r>
          </a:p>
          <a:p>
            <a:pPr marL="257175" indent="-257175">
              <a:buFont typeface="+mj-lt"/>
              <a:buAutoNum type="arabicPeriod"/>
            </a:pPr>
            <a:r>
              <a:rPr lang="en-AU" dirty="0"/>
              <a:t>Host</a:t>
            </a:r>
          </a:p>
          <a:p>
            <a:pPr marL="257175" indent="-257175">
              <a:buFont typeface="+mj-lt"/>
              <a:buAutoNum type="arabicPeriod"/>
            </a:pPr>
            <a:r>
              <a:rPr lang="en-AU" dirty="0"/>
              <a:t>Username – replace abcd1234 with </a:t>
            </a:r>
            <a:r>
              <a:rPr lang="en-AU" b="1" dirty="0"/>
              <a:t>your </a:t>
            </a:r>
            <a:r>
              <a:rPr lang="en-AU" b="1" dirty="0" err="1"/>
              <a:t>unikey</a:t>
            </a:r>
            <a:endParaRPr lang="en-AU" b="1" dirty="0"/>
          </a:p>
          <a:p>
            <a:pPr marL="257175" indent="-257175">
              <a:buFont typeface="+mj-lt"/>
              <a:buAutoNum type="arabicPeriod"/>
            </a:pPr>
            <a:r>
              <a:rPr lang="en-AU" dirty="0"/>
              <a:t>Password – Use your 9 digit student ID</a:t>
            </a:r>
          </a:p>
          <a:p>
            <a:pPr marL="257175" indent="-257175">
              <a:buFont typeface="+mj-lt"/>
              <a:buAutoNum type="arabicPeriod"/>
            </a:pPr>
            <a:endParaRPr lang="en-AU" dirty="0"/>
          </a:p>
          <a:p>
            <a:r>
              <a:rPr lang="en-AU" dirty="0"/>
              <a:t>Then click ‘Save’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F3B24A-B6B4-425D-B15F-505FC14AAC4F}"/>
              </a:ext>
            </a:extLst>
          </p:cNvPr>
          <p:cNvCxnSpPr/>
          <p:nvPr/>
        </p:nvCxnSpPr>
        <p:spPr>
          <a:xfrm flipH="1" flipV="1">
            <a:off x="4806835" y="2372396"/>
            <a:ext cx="1789013" cy="42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CA5278-DF4C-4508-82AD-7073A65DC1FC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91894" y="3506045"/>
            <a:ext cx="803954" cy="38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4CE00B-CA23-4A22-9701-E97C15046C6A}"/>
              </a:ext>
            </a:extLst>
          </p:cNvPr>
          <p:cNvCxnSpPr/>
          <p:nvPr/>
        </p:nvCxnSpPr>
        <p:spPr>
          <a:xfrm flipH="1">
            <a:off x="5791893" y="3465632"/>
            <a:ext cx="803955" cy="32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0C96F0-FB8E-4DF1-B7D5-D98EA1827885}"/>
              </a:ext>
            </a:extLst>
          </p:cNvPr>
          <p:cNvCxnSpPr/>
          <p:nvPr/>
        </p:nvCxnSpPr>
        <p:spPr>
          <a:xfrm flipH="1">
            <a:off x="5904115" y="4070444"/>
            <a:ext cx="691733" cy="138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" y="3870996"/>
            <a:ext cx="1445195" cy="1590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879" y="2064836"/>
            <a:ext cx="1942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Your first screen will just ask for the name/label. You must click on the connection tab to fill in the remainder of the details</a:t>
            </a:r>
          </a:p>
        </p:txBody>
      </p:sp>
      <p:sp>
        <p:nvSpPr>
          <p:cNvPr id="5" name="Oval 4"/>
          <p:cNvSpPr/>
          <p:nvPr/>
        </p:nvSpPr>
        <p:spPr>
          <a:xfrm>
            <a:off x="810492" y="3949585"/>
            <a:ext cx="261851" cy="12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/>
          <p:cNvCxnSpPr>
            <a:stCxn id="3" idx="2"/>
            <a:endCxn id="5" idx="7"/>
          </p:cNvCxnSpPr>
          <p:nvPr/>
        </p:nvCxnSpPr>
        <p:spPr>
          <a:xfrm flipH="1" flipV="1">
            <a:off x="1033996" y="3967285"/>
            <a:ext cx="208076" cy="68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6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C97C-23BE-4B29-AF74-3ADEF83E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Connection Settings:</a:t>
            </a:r>
          </a:p>
          <a:p>
            <a:r>
              <a:rPr lang="en-AU" dirty="0"/>
              <a:t>Connection Name: Anything you want, try ‘a03’</a:t>
            </a:r>
          </a:p>
          <a:p>
            <a:r>
              <a:rPr lang="en-AU" dirty="0"/>
              <a:t>Hostname: soit-db-pro-2.ucc.usyd.edu.au</a:t>
            </a:r>
          </a:p>
          <a:p>
            <a:r>
              <a:rPr lang="en-AU" dirty="0"/>
              <a:t>Username: y19s2i2120_&lt;</a:t>
            </a:r>
            <a:r>
              <a:rPr lang="en-AU" dirty="0" err="1"/>
              <a:t>your_unikey</a:t>
            </a:r>
            <a:r>
              <a:rPr lang="en-AU" dirty="0"/>
              <a:t>&gt;</a:t>
            </a:r>
          </a:p>
          <a:p>
            <a:pPr lvl="1"/>
            <a:r>
              <a:rPr lang="en-AU" dirty="0"/>
              <a:t>E.g. if your </a:t>
            </a:r>
            <a:r>
              <a:rPr lang="en-AU" dirty="0" err="1"/>
              <a:t>unikey</a:t>
            </a:r>
            <a:r>
              <a:rPr lang="en-AU" dirty="0"/>
              <a:t> was abcd1234, your username would be: y19s2i2120_abcd1234</a:t>
            </a:r>
          </a:p>
          <a:p>
            <a:r>
              <a:rPr lang="en-AU" dirty="0"/>
              <a:t>Password: &lt;your 9 digit SID&gt;</a:t>
            </a:r>
          </a:p>
          <a:p>
            <a:pPr lvl="1"/>
            <a:r>
              <a:rPr lang="en-AU" dirty="0" err="1"/>
              <a:t>E.g</a:t>
            </a:r>
            <a:r>
              <a:rPr lang="en-AU" dirty="0"/>
              <a:t> If your SID was 499100100, your password would be: 499100100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ED26A0-5499-4D80-9840-095BE90B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AU" dirty="0"/>
              <a:t>1. Connecting to Postgres using </a:t>
            </a:r>
            <a:r>
              <a:rPr lang="en-AU" dirty="0" err="1"/>
              <a:t>PgAdmin</a:t>
            </a:r>
            <a:r>
              <a:rPr lang="en-AU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56209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734D2-B776-4886-B31A-92C972FFA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77" y="2174927"/>
            <a:ext cx="3115110" cy="17433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FA796-03A0-476A-A825-00F3BC81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AU" dirty="0"/>
              <a:t>1. Connecting to Postgres using </a:t>
            </a:r>
            <a:r>
              <a:rPr lang="en-AU" dirty="0" err="1"/>
              <a:t>PgAdmin</a:t>
            </a:r>
            <a:r>
              <a:rPr lang="en-AU" dirty="0"/>
              <a:t> III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4FD4A-258D-4089-AB7F-535D92054921}"/>
              </a:ext>
            </a:extLst>
          </p:cNvPr>
          <p:cNvSpPr txBox="1"/>
          <p:nvPr/>
        </p:nvSpPr>
        <p:spPr>
          <a:xfrm>
            <a:off x="5335398" y="2530855"/>
            <a:ext cx="2950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You should see a connection under servers for ‘19s2 isys2120’ in your connections tab.</a:t>
            </a:r>
          </a:p>
          <a:p>
            <a:br>
              <a:rPr lang="en-AU" dirty="0"/>
            </a:br>
            <a:r>
              <a:rPr lang="en-AU" dirty="0"/>
              <a:t>As you can see, there are many databases, you will need to scroll down until you find the database that matches your </a:t>
            </a:r>
            <a:r>
              <a:rPr lang="en-AU" dirty="0" err="1"/>
              <a:t>unikey</a:t>
            </a:r>
            <a:r>
              <a:rPr lang="en-AU" dirty="0"/>
              <a:t> in the format:</a:t>
            </a:r>
            <a:br>
              <a:rPr lang="en-AU" dirty="0"/>
            </a:br>
            <a:r>
              <a:rPr lang="en-AU" dirty="0"/>
              <a:t>‘y19s2i2120_abcd1234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2FBC2A-8159-4C1E-B4E4-FE5679DC1050}"/>
              </a:ext>
            </a:extLst>
          </p:cNvPr>
          <p:cNvCxnSpPr/>
          <p:nvPr/>
        </p:nvCxnSpPr>
        <p:spPr>
          <a:xfrm flipH="1" flipV="1">
            <a:off x="2013358" y="3323613"/>
            <a:ext cx="3303165" cy="33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18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9F7D-1890-4AC2-8031-177A5BD0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Connecting to Postgres using </a:t>
            </a:r>
            <a:r>
              <a:rPr lang="en-AU" dirty="0" err="1"/>
              <a:t>PgAdmin</a:t>
            </a:r>
            <a:r>
              <a:rPr lang="en-AU" dirty="0"/>
              <a:t> III/4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A54C-54CA-419F-BF66-958F31F44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29" y="1911881"/>
            <a:ext cx="2279719" cy="3744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D0712-3D37-4500-90A2-03662C3F6EDB}"/>
              </a:ext>
            </a:extLst>
          </p:cNvPr>
          <p:cNvSpPr txBox="1"/>
          <p:nvPr/>
        </p:nvSpPr>
        <p:spPr>
          <a:xfrm>
            <a:off x="3554834" y="1798792"/>
            <a:ext cx="33660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Once you have found your particular database, you can expand all the items and view the structure of the database.</a:t>
            </a:r>
          </a:p>
          <a:p>
            <a:endParaRPr lang="en-AU" dirty="0"/>
          </a:p>
          <a:p>
            <a:r>
              <a:rPr lang="en-AU" dirty="0"/>
              <a:t>In </a:t>
            </a:r>
            <a:r>
              <a:rPr lang="en-AU" dirty="0" err="1"/>
              <a:t>postgres</a:t>
            </a:r>
            <a:r>
              <a:rPr lang="en-AU" dirty="0"/>
              <a:t>, tables are also grouped into schemas. Right now we only have the ‘public’ schema.</a:t>
            </a:r>
          </a:p>
          <a:p>
            <a:endParaRPr lang="en-AU" dirty="0"/>
          </a:p>
          <a:p>
            <a:r>
              <a:rPr lang="en-AU" dirty="0"/>
              <a:t>However we want to load our assignment 03 schema into a new server</a:t>
            </a:r>
          </a:p>
        </p:txBody>
      </p:sp>
    </p:spTree>
    <p:extLst>
      <p:ext uri="{BB962C8B-B14F-4D97-AF65-F5344CB8AC3E}">
        <p14:creationId xmlns:p14="http://schemas.microsoft.com/office/powerpoint/2010/main" val="9190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B8CA-DA01-4998-8F85-55F1C24D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does the system work?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B8C640C-1AB6-404E-BC65-E9C03199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78" y="1358900"/>
            <a:ext cx="6918643" cy="4767263"/>
          </a:xfrm>
        </p:spPr>
      </p:pic>
    </p:spTree>
    <p:extLst>
      <p:ext uri="{BB962C8B-B14F-4D97-AF65-F5344CB8AC3E}">
        <p14:creationId xmlns:p14="http://schemas.microsoft.com/office/powerpoint/2010/main" val="298779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Running queries using </a:t>
            </a:r>
            <a:r>
              <a:rPr lang="en-AU" dirty="0" err="1"/>
              <a:t>PgAdmin</a:t>
            </a:r>
            <a:r>
              <a:rPr lang="en-AU" dirty="0"/>
              <a:t> 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347" y="2307518"/>
            <a:ext cx="5801784" cy="32635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3136" y="2584219"/>
            <a:ext cx="168333" cy="1496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88820" y="2659033"/>
            <a:ext cx="12843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073" y="2307519"/>
            <a:ext cx="16147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Scroll down and select your database that corresponds to your login</a:t>
            </a:r>
          </a:p>
          <a:p>
            <a:endParaRPr lang="en-AU" dirty="0"/>
          </a:p>
          <a:p>
            <a:r>
              <a:rPr lang="en-AU" dirty="0"/>
              <a:t>Click on the ‘lightning’ icon to launch the query tool</a:t>
            </a:r>
          </a:p>
        </p:txBody>
      </p:sp>
    </p:spTree>
    <p:extLst>
      <p:ext uri="{BB962C8B-B14F-4D97-AF65-F5344CB8AC3E}">
        <p14:creationId xmlns:p14="http://schemas.microsoft.com/office/powerpoint/2010/main" val="202830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31189"/>
            <a:ext cx="7222062" cy="40624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5B323B-27EB-47B0-8708-D1207D9E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7834"/>
            <a:ext cx="7886700" cy="994172"/>
          </a:xfrm>
        </p:spPr>
        <p:txBody>
          <a:bodyPr/>
          <a:lstStyle/>
          <a:p>
            <a:r>
              <a:rPr lang="en-AU" dirty="0"/>
              <a:t>1. Running Queries – </a:t>
            </a:r>
            <a:r>
              <a:rPr lang="en-AU" dirty="0" err="1"/>
              <a:t>Pg</a:t>
            </a:r>
            <a:r>
              <a:rPr lang="en-AU" dirty="0"/>
              <a:t> Admin4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C766-C087-48BF-BF21-1F982C21C6DE}"/>
              </a:ext>
            </a:extLst>
          </p:cNvPr>
          <p:cNvSpPr txBox="1"/>
          <p:nvPr/>
        </p:nvSpPr>
        <p:spPr>
          <a:xfrm>
            <a:off x="1736521" y="2546995"/>
            <a:ext cx="6062894" cy="14773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r>
              <a:rPr lang="en-AU" dirty="0"/>
              <a:t>Query Window</a:t>
            </a:r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C44F9-7E70-41B6-AD0C-D3F32F2FC70A}"/>
              </a:ext>
            </a:extLst>
          </p:cNvPr>
          <p:cNvSpPr txBox="1"/>
          <p:nvPr/>
        </p:nvSpPr>
        <p:spPr>
          <a:xfrm>
            <a:off x="1736521" y="4108855"/>
            <a:ext cx="6062894" cy="147732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r>
              <a:rPr lang="en-AU" dirty="0"/>
              <a:t>Output Window</a:t>
            </a:r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907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8A0B-8AE6-4490-AEEB-5AF8E3D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Files to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7A8B-3223-4AE1-A426-E6BA4E0F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First Load ‘</a:t>
            </a:r>
            <a:r>
              <a:rPr lang="en-AU" dirty="0" err="1"/>
              <a:t>mediaserver_schema.sql</a:t>
            </a:r>
            <a:r>
              <a:rPr lang="en-AU" dirty="0"/>
              <a:t>’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After running that, load ‘</a:t>
            </a:r>
            <a:r>
              <a:rPr lang="en-AU" dirty="0" err="1"/>
              <a:t>mediaserver_sampledata.sql</a:t>
            </a:r>
            <a:r>
              <a:rPr lang="en-AU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4983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1981983"/>
            <a:ext cx="6391793" cy="359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68C2C-4DE9-44AF-8D9F-C342D49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Running Queries – pgAdmin4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D52E1-B504-423E-84D5-3CC5350CF8FF}"/>
              </a:ext>
            </a:extLst>
          </p:cNvPr>
          <p:cNvSpPr txBox="1"/>
          <p:nvPr/>
        </p:nvSpPr>
        <p:spPr>
          <a:xfrm>
            <a:off x="4420789" y="3257667"/>
            <a:ext cx="247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Once loaded, you can just run the file by pressing the ‘lightning’ icon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978351-0353-4768-BE81-0472ED4EC6CA}"/>
              </a:ext>
            </a:extLst>
          </p:cNvPr>
          <p:cNvSpPr/>
          <p:nvPr/>
        </p:nvSpPr>
        <p:spPr>
          <a:xfrm>
            <a:off x="3152280" y="2393656"/>
            <a:ext cx="187820" cy="213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E4ABA-8585-44DC-A812-56D5FF0590DC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3324132" y="2575579"/>
            <a:ext cx="1153570" cy="738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6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AAB6-F960-4693-A54A-DF703589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have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B2E0-D669-4168-A79B-3A5CA9F08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AU" dirty="0"/>
              <a:t>Complete the database handling functions in ‘database.py’ (10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route handing functions in ‘routes.py’ (4 tasks corresponding to 4 of the database handling tasks)</a:t>
            </a:r>
          </a:p>
          <a:p>
            <a:pPr marL="457200" indent="-457200">
              <a:buAutoNum type="arabicPeriod"/>
            </a:pPr>
            <a:r>
              <a:rPr lang="en-AU" dirty="0"/>
              <a:t>Complete the template displays in ‘templates/*.html’ (4 tasks corresponding to the route handing tasks)</a:t>
            </a:r>
          </a:p>
          <a:p>
            <a:pPr marL="457200" indent="-4572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If you complete just the 10 tasks for 1), you can get up to 5/10</a:t>
            </a:r>
          </a:p>
          <a:p>
            <a:pPr marL="0" indent="0">
              <a:buNone/>
            </a:pPr>
            <a:r>
              <a:rPr lang="en-AU" dirty="0"/>
              <a:t>If you complete all 18 tasks, you can get up to 8/10</a:t>
            </a:r>
          </a:p>
          <a:p>
            <a:pPr marL="0" indent="0">
              <a:buNone/>
            </a:pPr>
            <a:r>
              <a:rPr lang="en-AU" dirty="0"/>
              <a:t>To get the addition 2 marks, you must implement a new functionality, this will involve ALL of the following: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‘database.py’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function in ‘routes.py’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Create a new template in ‘templates/*.html’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AU" dirty="0"/>
              <a:t>Add the appropriate menu items in ‘templates/top.html’</a:t>
            </a:r>
          </a:p>
        </p:txBody>
      </p:sp>
    </p:spTree>
    <p:extLst>
      <p:ext uri="{BB962C8B-B14F-4D97-AF65-F5344CB8AC3E}">
        <p14:creationId xmlns:p14="http://schemas.microsoft.com/office/powerpoint/2010/main" val="357003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1F5D90-C5B6-4722-A97D-2D01E631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923" y="126304"/>
            <a:ext cx="7743768" cy="6605392"/>
          </a:xfrm>
        </p:spPr>
      </p:pic>
    </p:spTree>
    <p:extLst>
      <p:ext uri="{BB962C8B-B14F-4D97-AF65-F5344CB8AC3E}">
        <p14:creationId xmlns:p14="http://schemas.microsoft.com/office/powerpoint/2010/main" val="33691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6666-A816-4D95-AC84-AEDAB919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it looks like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CBD94-0DA3-4833-A35A-C95ACC3D1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78" y="1212222"/>
            <a:ext cx="3015842" cy="1505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47EF0-F713-4BF7-AB95-99B0C1E2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13" y="2795461"/>
            <a:ext cx="3519782" cy="207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BA408-0A7F-4929-8DCA-112930E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17" y="1090570"/>
            <a:ext cx="5112589" cy="30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5A88-0E7D-4573-B364-506B551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Database Tasks in ‘database.py’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62C0-B365-483D-BA68-31BDB764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getting/checking all relevant details needed to log a user into the system\be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Wall relevant details for all TV Shows along with their episode counts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TV Show and it’s episodes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songs in an Album and their artists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genres in an Album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ensuring a proper insert of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Write SQL for getting all relevant details for searching through all Movies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937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AE7D-DCEB-4ACE-8958-787F9C6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‘routes.py’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7BC8-41E6-4630-8A67-98C2166C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data connections for searching through all Movies</a:t>
            </a:r>
          </a:p>
        </p:txBody>
      </p:sp>
    </p:spTree>
    <p:extLst>
      <p:ext uri="{BB962C8B-B14F-4D97-AF65-F5344CB8AC3E}">
        <p14:creationId xmlns:p14="http://schemas.microsoft.com/office/powerpoint/2010/main" val="114016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EA97-5995-43CD-80F5-7B129A9F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Specific Tasks – ‘Templates/*.html’ Data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0655-C9D3-4773-8CDD-1F5B3826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single podcast episode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 Podcast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display/rendering for adding a new Song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Handle display/rending for searching for a Movie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7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AB1E-6442-40B1-B22B-BD05A815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Recommendations for the extension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D36F-6343-42C8-8111-AAA5A9AD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User Management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AU" dirty="0"/>
              <a:t>Updating password / adding a new user / new 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New Search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Find Related content (particularly using </a:t>
            </a:r>
            <a:r>
              <a:rPr lang="en-AU"/>
              <a:t>Genres)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Advanced: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Implementing Fuzzy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Integrating a web-player to actually play content</a:t>
            </a:r>
          </a:p>
        </p:txBody>
      </p:sp>
    </p:spTree>
    <p:extLst>
      <p:ext uri="{BB962C8B-B14F-4D97-AF65-F5344CB8AC3E}">
        <p14:creationId xmlns:p14="http://schemas.microsoft.com/office/powerpoint/2010/main" val="3905261952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PresentationTemplate_201606" id="{B1AEDF3F-5E37-4D06-A570-FCA3870AF334}" vid="{511B78DA-18E6-491D-979D-E0DC7FD3A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USyd_Standard</Template>
  <TotalTime>2772</TotalTime>
  <Words>1090</Words>
  <Application>Microsoft Office PowerPoint</Application>
  <PresentationFormat>On-screen Show (4:3)</PresentationFormat>
  <Paragraphs>133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Lucida Grande</vt:lpstr>
      <vt:lpstr>Tw Cen MT</vt:lpstr>
      <vt:lpstr>PPT-template-standard_August15</vt:lpstr>
      <vt:lpstr>Assignment 03 Helper slides </vt:lpstr>
      <vt:lpstr>How does the system work?</vt:lpstr>
      <vt:lpstr>What do you have to do?</vt:lpstr>
      <vt:lpstr>PowerPoint Presentation</vt:lpstr>
      <vt:lpstr>What it looks like</vt:lpstr>
      <vt:lpstr>Specific Tasks – Database Tasks in ‘database.py’</vt:lpstr>
      <vt:lpstr>Specific Tasks – ‘routes.py’ Data handling</vt:lpstr>
      <vt:lpstr>Specific Tasks – ‘Templates/*.html’ Data Rendering</vt:lpstr>
      <vt:lpstr>Recommendations for the extension portion</vt:lpstr>
      <vt:lpstr>Where can I find more help?</vt:lpstr>
      <vt:lpstr>How to set-up</vt:lpstr>
      <vt:lpstr>Thanks for the info but how do I even start?!</vt:lpstr>
      <vt:lpstr>Starting …</vt:lpstr>
      <vt:lpstr>… And that’s Task 1a Finished! </vt:lpstr>
      <vt:lpstr>1. Connecting to Postgres using PgAdmin 4</vt:lpstr>
      <vt:lpstr>1. Connecting to Postgres using PgAdmin 4</vt:lpstr>
      <vt:lpstr>1. Connecting to Postgres using PgAdmin 4</vt:lpstr>
      <vt:lpstr>1. Connecting to Postgres using PgAdmin III</vt:lpstr>
      <vt:lpstr>1. Connecting to Postgres using PgAdmin III/4</vt:lpstr>
      <vt:lpstr>1. Running queries using PgAdmin 4</vt:lpstr>
      <vt:lpstr>1. Running Queries – Pg Admin4</vt:lpstr>
      <vt:lpstr>Files to Load</vt:lpstr>
      <vt:lpstr>1. Running Queries – pgAdmin4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Harshana Randeni</dc:creator>
  <cp:lastModifiedBy>Harshana Randeni</cp:lastModifiedBy>
  <cp:revision>24</cp:revision>
  <cp:lastPrinted>2015-06-26T01:12:18Z</cp:lastPrinted>
  <dcterms:created xsi:type="dcterms:W3CDTF">2019-10-15T02:26:36Z</dcterms:created>
  <dcterms:modified xsi:type="dcterms:W3CDTF">2019-10-17T01:38:31Z</dcterms:modified>
</cp:coreProperties>
</file>